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C48FE-C143-4D14-91A5-541B589FCBDC}" v="1" dt="2024-04-05T06:40:31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50" d="100"/>
          <a:sy n="50" d="100"/>
        </p:scale>
        <p:origin x="439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민준 여" userId="ae1943dcf67cdf5f" providerId="LiveId" clId="{23FC48FE-C143-4D14-91A5-541B589FCBDC}"/>
    <pc:docChg chg="custSel modSld">
      <pc:chgData name="민준 여" userId="ae1943dcf67cdf5f" providerId="LiveId" clId="{23FC48FE-C143-4D14-91A5-541B589FCBDC}" dt="2024-04-05T06:40:31.636" v="1"/>
      <pc:docMkLst>
        <pc:docMk/>
      </pc:docMkLst>
      <pc:sldChg chg="addSp delSp modSp mod">
        <pc:chgData name="민준 여" userId="ae1943dcf67cdf5f" providerId="LiveId" clId="{23FC48FE-C143-4D14-91A5-541B589FCBDC}" dt="2024-04-05T06:40:31.636" v="1"/>
        <pc:sldMkLst>
          <pc:docMk/>
          <pc:sldMk cId="612776008" sldId="256"/>
        </pc:sldMkLst>
        <pc:spChg chg="add 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" creationId="{CC762A07-860C-84D8-58D1-C9E75BC854EB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" creationId="{38154E47-D2EB-2EAA-F4B8-FD6BBE7CD201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5" creationId="{00000000-0000-0000-0000-000000000000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6" creationId="{00000000-0000-0000-0000-000000000000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7" creationId="{05A49CD7-0DC4-52FF-1DBB-1CF799EE0381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8" creationId="{00000000-0000-0000-0000-000000000000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9" creationId="{00000000-0000-0000-0000-000000000000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0" creationId="{CD778D03-BB07-188A-C39D-851EF1ED5717}"/>
          </ac:spMkLst>
        </pc:spChg>
        <pc:spChg chg="del">
          <ac:chgData name="민준 여" userId="ae1943dcf67cdf5f" providerId="LiveId" clId="{23FC48FE-C143-4D14-91A5-541B589FCBDC}" dt="2024-04-05T06:40:27.319" v="0" actId="478"/>
          <ac:spMkLst>
            <pc:docMk/>
            <pc:sldMk cId="612776008" sldId="256"/>
            <ac:spMk id="11" creationId="{00000000-0000-0000-0000-000000000000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2" creationId="{2AAD4C89-4DDA-CB38-94FB-138F60908DD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3" creationId="{885D23F7-E131-B350-075D-B22ACC967EEE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6" creationId="{2DCB9DC4-DECF-26DB-0B4A-D75166183B37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7" creationId="{170CC4BE-1312-8E7C-8C47-123229AEB11B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8" creationId="{4DAECAE3-53D0-045D-6323-019A754F32BF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19" creationId="{C36944B9-E78C-EBF5-BBFF-35FACBFE802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0" creationId="{793BFE54-2EAB-14FB-944D-670308885BFF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1" creationId="{15AE6C1F-58D8-A18B-CBE6-A60FAF9C0B8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2" creationId="{775AF821-F03C-2393-D53A-FD79AE4E2456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4" creationId="{28B00F05-3677-F315-D483-D0CA155192B2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5" creationId="{0A1B2EAA-4860-6BD5-33F6-A0E06E778E65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6" creationId="{372CFC9F-22A1-49E4-B9BE-85A044182C86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28" creationId="{8EE18651-8B88-4C22-A25E-98273B589327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0" creationId="{78CDE7A5-1018-F46D-65D7-1321710BC15C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2" creationId="{6BBA9723-798C-9B88-ECB3-29E9F8C3020C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3" creationId="{E7BBEC94-0A51-FCE0-A1E2-9F25D6E40425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4" creationId="{4423CDC7-C249-9D81-AE73-8C4288844429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6" creationId="{51EA2A30-4631-41B0-FF2E-D4E25068476F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37" creationId="{33B1168E-1ECB-86CA-848B-5A734DA771B8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1" creationId="{32EF4F28-E76E-324B-3718-21B14DD47202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2" creationId="{2112AB17-5AE5-A475-0FFF-150AA3F2B75A}"/>
          </ac:spMkLst>
        </pc:spChg>
        <pc:spChg chg="mod">
          <ac:chgData name="민준 여" userId="ae1943dcf67cdf5f" providerId="LiveId" clId="{23FC48FE-C143-4D14-91A5-541B589FCBDC}" dt="2024-04-05T06:40:31.636" v="1"/>
          <ac:spMkLst>
            <pc:docMk/>
            <pc:sldMk cId="612776008" sldId="256"/>
            <ac:spMk id="43" creationId="{C29CB353-8DA3-B398-215B-7E15B8870591}"/>
          </ac:spMkLst>
        </pc:spChg>
        <pc:grpChg chg="add mod">
          <ac:chgData name="민준 여" userId="ae1943dcf67cdf5f" providerId="LiveId" clId="{23FC48FE-C143-4D14-91A5-541B589FCBDC}" dt="2024-04-05T06:40:31.636" v="1"/>
          <ac:grpSpMkLst>
            <pc:docMk/>
            <pc:sldMk cId="612776008" sldId="256"/>
            <ac:grpSpMk id="3" creationId="{E42225AF-5D52-D7DF-B4D5-434FA41FA0E2}"/>
          </ac:grpSpMkLst>
        </pc:grpChg>
        <pc:grpChg chg="mod">
          <ac:chgData name="민준 여" userId="ae1943dcf67cdf5f" providerId="LiveId" clId="{23FC48FE-C143-4D14-91A5-541B589FCBDC}" dt="2024-04-05T06:40:31.636" v="1"/>
          <ac:grpSpMkLst>
            <pc:docMk/>
            <pc:sldMk cId="612776008" sldId="256"/>
            <ac:grpSpMk id="14" creationId="{8BBC6BC1-C294-5C21-D595-947BD7E40A54}"/>
          </ac:grpSpMkLst>
        </pc:grp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15" creationId="{5D323ECA-D686-1165-ECA9-EF72E41ECA1D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23" creationId="{0D96FD3F-493F-4A6F-975A-B8E049C8E355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27" creationId="{48F76D97-27D8-1A9B-0F94-66E9E1472F69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29" creationId="{E37FE2F6-0A6E-682E-3586-D4F3C7C0E376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1" creationId="{6EA087FC-680C-6DFE-F073-BEB31CB95CE4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5" creationId="{3D5D9657-0402-56BE-0FD6-E522CC217293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8" creationId="{7D21418D-3F61-A1A5-C530-FF5B68A7C4CA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39" creationId="{960BA4B1-50B6-0683-6B1D-3F4B9C82B7C3}"/>
          </ac:picMkLst>
        </pc:picChg>
        <pc:picChg chg="mod">
          <ac:chgData name="민준 여" userId="ae1943dcf67cdf5f" providerId="LiveId" clId="{23FC48FE-C143-4D14-91A5-541B589FCBDC}" dt="2024-04-05T06:40:31.636" v="1"/>
          <ac:picMkLst>
            <pc:docMk/>
            <pc:sldMk cId="612776008" sldId="256"/>
            <ac:picMk id="40" creationId="{F4A0D1CE-0FB4-BDD6-ED9A-77A426F003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7">
            <a:extLst>
              <a:ext uri="{FF2B5EF4-FFF2-40B4-BE49-F238E27FC236}">
                <a16:creationId xmlns:a16="http://schemas.microsoft.com/office/drawing/2014/main" id="{CC762A07-860C-84D8-58D1-C9E75BC854EB}"/>
              </a:ext>
            </a:extLst>
          </p:cNvPr>
          <p:cNvSpPr/>
          <p:nvPr/>
        </p:nvSpPr>
        <p:spPr>
          <a:xfrm>
            <a:off x="-43983" y="3505193"/>
            <a:ext cx="30171438" cy="4049498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5600" b="1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DPe-CIM: A 4T1C Dual-Port eDRAM Compute-in-Memory for Simultaneous Computing and Refresh with Adaptive Refresh and Data Conversion Reduction Scheme</a:t>
            </a:r>
          </a:p>
          <a:p>
            <a:pPr algn="ctr"/>
            <a:r>
              <a:rPr lang="en-US" altLang="ko-KR" sz="5600" kern="10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Dohan Kim</a:t>
            </a:r>
            <a:r>
              <a:rPr lang="en-US" altLang="ko-KR" sz="5600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5600" kern="10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, Minyoung Jo</a:t>
            </a:r>
            <a:r>
              <a:rPr lang="en-US" altLang="ko-KR" sz="56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5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Gi-Seok Kim</a:t>
            </a:r>
            <a:r>
              <a:rPr lang="en-US" altLang="ko-KR" sz="56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5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Dong-Gyun Ha</a:t>
            </a:r>
            <a:r>
              <a:rPr lang="en-US" altLang="ko-KR" sz="56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5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Ung-Bin Oh</a:t>
            </a:r>
            <a:r>
              <a:rPr lang="en-US" altLang="ko-KR" sz="56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56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and Seong-Ook Jung</a:t>
            </a:r>
            <a:r>
              <a:rPr lang="en-US" altLang="ko-KR" sz="56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5600" kern="10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  </a:t>
            </a:r>
            <a:r>
              <a:rPr lang="en-US" altLang="ko-KR" sz="5600" i="1" kern="0" baseline="30000">
                <a:effectLst/>
                <a:latin typeface="Times New Roman" panose="02020603050405020304" pitchFamily="18" charset="0"/>
                <a:ea typeface="jmhvci"/>
              </a:rPr>
              <a:t>1</a:t>
            </a:r>
            <a:r>
              <a:rPr lang="en-US" altLang="ko-KR" sz="5600" i="1" kern="0">
                <a:effectLst/>
                <a:latin typeface="Times New Roman" panose="02020603050405020304" pitchFamily="18" charset="0"/>
                <a:ea typeface="jmhvci"/>
              </a:rPr>
              <a:t>Yonsei University, </a:t>
            </a:r>
            <a:r>
              <a:rPr lang="en-US" altLang="ko-KR" sz="5600" i="1" kern="0" dirty="0">
                <a:effectLst/>
                <a:latin typeface="Times New Roman" panose="02020603050405020304" pitchFamily="18" charset="0"/>
                <a:ea typeface="jmhvci"/>
              </a:rPr>
              <a:t>Korea</a:t>
            </a:r>
            <a:endParaRPr lang="ko-KR" altLang="ko-KR" sz="5600" kern="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8154E47-D2EB-2EAA-F4B8-FD6BBE7CD201}"/>
              </a:ext>
            </a:extLst>
          </p:cNvPr>
          <p:cNvSpPr/>
          <p:nvPr/>
        </p:nvSpPr>
        <p:spPr>
          <a:xfrm>
            <a:off x="601990" y="8245973"/>
            <a:ext cx="14338539" cy="13242674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둥근 직사각형 18">
            <a:extLst>
              <a:ext uri="{FF2B5EF4-FFF2-40B4-BE49-F238E27FC236}">
                <a16:creationId xmlns:a16="http://schemas.microsoft.com/office/drawing/2014/main" id="{05A49CD7-0DC4-52FF-1DBB-1CF799EE0381}"/>
              </a:ext>
            </a:extLst>
          </p:cNvPr>
          <p:cNvSpPr/>
          <p:nvPr/>
        </p:nvSpPr>
        <p:spPr>
          <a:xfrm>
            <a:off x="865950" y="7815027"/>
            <a:ext cx="4290909" cy="78319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 dirty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1. Introduction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모서리가 둥근 직사각형 19">
            <a:extLst>
              <a:ext uri="{FF2B5EF4-FFF2-40B4-BE49-F238E27FC236}">
                <a16:creationId xmlns:a16="http://schemas.microsoft.com/office/drawing/2014/main" id="{CD778D03-BB07-188A-C39D-851EF1ED5717}"/>
              </a:ext>
            </a:extLst>
          </p:cNvPr>
          <p:cNvSpPr/>
          <p:nvPr/>
        </p:nvSpPr>
        <p:spPr>
          <a:xfrm>
            <a:off x="601990" y="8382000"/>
            <a:ext cx="14228243" cy="7844486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685800" marR="0" lvl="0" indent="-685800" algn="just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CNN image 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처리 과정중에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external memory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접근을 줄이고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area &amp; energy efficient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한 가속기를 만들기 위해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SRAM 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대비 작은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bit cell size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가진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embedded DRAM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을 활용한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eDRAM-CIM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이 제안됨</a:t>
            </a:r>
            <a:endParaRPr lang="en-US" altLang="ko-KR" sz="4000" kern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marR="0" lvl="0" indent="-685800" algn="just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그러나 더 복잡한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image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처리하기 위해 더 크고 복잡한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model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들이 사용되기 시작하고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이를 처리하기 위해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CIM 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단일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macro size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가 점차 증가하기 시작함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그림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1-1)</a:t>
            </a:r>
          </a:p>
          <a:p>
            <a:pPr marL="685800" marR="0" lvl="0" indent="-685800" algn="just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Technology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scaling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이 진행됨에 따라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embedded DRAM 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data retention time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이 급격하게 감소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그림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1-2)</a:t>
            </a:r>
          </a:p>
          <a:p>
            <a:pPr marL="685800" marR="0" lvl="0" indent="-685800" algn="just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Analog CIM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에 필수적인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data conversion (DAC/ADC)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로 인해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area &amp; energy efficiency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가 감소함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ko-KR" altLang="en-US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그림 </a:t>
            </a:r>
            <a:r>
              <a:rPr lang="en-US" altLang="ko-KR" sz="40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1-3)</a:t>
            </a:r>
            <a:endParaRPr lang="en-US" altLang="ko-KR" sz="40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AAD4C89-4DDA-CB38-94FB-138F60908DD8}"/>
              </a:ext>
            </a:extLst>
          </p:cNvPr>
          <p:cNvSpPr/>
          <p:nvPr/>
        </p:nvSpPr>
        <p:spPr>
          <a:xfrm>
            <a:off x="15419588" y="8177692"/>
            <a:ext cx="14338539" cy="13304844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모서리가 둥근 직사각형 18">
            <a:extLst>
              <a:ext uri="{FF2B5EF4-FFF2-40B4-BE49-F238E27FC236}">
                <a16:creationId xmlns:a16="http://schemas.microsoft.com/office/drawing/2014/main" id="{885D23F7-E131-B350-075D-B22ACC967EEE}"/>
              </a:ext>
            </a:extLst>
          </p:cNvPr>
          <p:cNvSpPr/>
          <p:nvPr/>
        </p:nvSpPr>
        <p:spPr>
          <a:xfrm>
            <a:off x="15610970" y="7815027"/>
            <a:ext cx="7996108" cy="78319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2-1. Proposed Work (DPe-CIM)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3B1168E-1ECB-86CA-848B-5A734DA771B8}"/>
              </a:ext>
            </a:extLst>
          </p:cNvPr>
          <p:cNvSpPr/>
          <p:nvPr/>
        </p:nvSpPr>
        <p:spPr>
          <a:xfrm>
            <a:off x="767576" y="16115905"/>
            <a:ext cx="13732315" cy="4869199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EF4F28-E76E-324B-3718-21B14DD47202}"/>
              </a:ext>
            </a:extLst>
          </p:cNvPr>
          <p:cNvSpPr txBox="1"/>
          <p:nvPr/>
        </p:nvSpPr>
        <p:spPr>
          <a:xfrm>
            <a:off x="2466557" y="20266956"/>
            <a:ext cx="200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/>
              <a:t>그림 </a:t>
            </a:r>
            <a:r>
              <a:rPr lang="en-US" altLang="ko-KR" sz="4000" b="1" dirty="0"/>
              <a:t>1-1</a:t>
            </a:r>
            <a:endParaRPr lang="ko-KR" altLang="en-US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12AB17-5AE5-A475-0FFF-150AA3F2B75A}"/>
              </a:ext>
            </a:extLst>
          </p:cNvPr>
          <p:cNvSpPr txBox="1"/>
          <p:nvPr/>
        </p:nvSpPr>
        <p:spPr>
          <a:xfrm>
            <a:off x="6938638" y="20266956"/>
            <a:ext cx="200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/>
              <a:t>그림 </a:t>
            </a:r>
            <a:r>
              <a:rPr lang="en-US" altLang="ko-KR" sz="4000" b="1" dirty="0"/>
              <a:t>1-2</a:t>
            </a:r>
            <a:endParaRPr lang="ko-KR" altLang="en-US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9CB353-8DA3-B398-215B-7E15B8870591}"/>
              </a:ext>
            </a:extLst>
          </p:cNvPr>
          <p:cNvSpPr txBox="1"/>
          <p:nvPr/>
        </p:nvSpPr>
        <p:spPr>
          <a:xfrm>
            <a:off x="11614045" y="20266956"/>
            <a:ext cx="200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/>
              <a:t>그림 </a:t>
            </a:r>
            <a:r>
              <a:rPr lang="en-US" altLang="ko-KR" sz="4000" b="1" dirty="0"/>
              <a:t>1-3</a:t>
            </a:r>
            <a:endParaRPr lang="ko-KR" altLang="en-US" sz="4000" b="1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793BFE54-2EAB-14FB-944D-670308885BFF}"/>
              </a:ext>
            </a:extLst>
          </p:cNvPr>
          <p:cNvSpPr/>
          <p:nvPr/>
        </p:nvSpPr>
        <p:spPr>
          <a:xfrm>
            <a:off x="464463" y="22163314"/>
            <a:ext cx="14338539" cy="18548540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모서리가 둥근 직사각형 18">
            <a:extLst>
              <a:ext uri="{FF2B5EF4-FFF2-40B4-BE49-F238E27FC236}">
                <a16:creationId xmlns:a16="http://schemas.microsoft.com/office/drawing/2014/main" id="{15AE6C1F-58D8-A18B-CBE6-A60FAF9C0B88}"/>
              </a:ext>
            </a:extLst>
          </p:cNvPr>
          <p:cNvSpPr/>
          <p:nvPr/>
        </p:nvSpPr>
        <p:spPr>
          <a:xfrm>
            <a:off x="749597" y="21689796"/>
            <a:ext cx="11170259" cy="78319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2-2. Proposed Work (BLe-DAC &amp; ABPA-ADC)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75AF821-F03C-2393-D53A-FD79AE4E2456}"/>
              </a:ext>
            </a:extLst>
          </p:cNvPr>
          <p:cNvSpPr/>
          <p:nvPr/>
        </p:nvSpPr>
        <p:spPr>
          <a:xfrm>
            <a:off x="749597" y="22752083"/>
            <a:ext cx="13551256" cy="14890386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A1B2EAA-4860-6BD5-33F6-A0E06E778E65}"/>
              </a:ext>
            </a:extLst>
          </p:cNvPr>
          <p:cNvSpPr/>
          <p:nvPr/>
        </p:nvSpPr>
        <p:spPr>
          <a:xfrm>
            <a:off x="15269815" y="22213071"/>
            <a:ext cx="14338539" cy="18548540"/>
          </a:xfrm>
          <a:prstGeom prst="roundRect">
            <a:avLst>
              <a:gd name="adj" fmla="val 4013"/>
            </a:avLst>
          </a:prstGeom>
          <a:solidFill>
            <a:srgbClr val="DAE9F6"/>
          </a:solidFill>
          <a:ln>
            <a:noFill/>
          </a:ln>
          <a:effectLst>
            <a:outerShdw dist="1016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모서리가 둥근 직사각형 18">
            <a:extLst>
              <a:ext uri="{FF2B5EF4-FFF2-40B4-BE49-F238E27FC236}">
                <a16:creationId xmlns:a16="http://schemas.microsoft.com/office/drawing/2014/main" id="{372CFC9F-22A1-49E4-B9BE-85A044182C86}"/>
              </a:ext>
            </a:extLst>
          </p:cNvPr>
          <p:cNvSpPr/>
          <p:nvPr/>
        </p:nvSpPr>
        <p:spPr>
          <a:xfrm>
            <a:off x="15610970" y="21689796"/>
            <a:ext cx="5986701" cy="783193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>
                <a:ln w="28575">
                  <a:noFill/>
                  <a:prstDash val="dash"/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3. Chip measurement</a:t>
            </a:r>
            <a:endParaRPr kumimoji="0" lang="ko-KR" altLang="en-US" sz="4000" b="1" i="0" u="none" strike="noStrike" kern="0" cap="none" spc="0" normalizeH="0" baseline="0" noProof="0" dirty="0">
              <a:ln w="285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8" name="모서리가 둥근 직사각형 19">
            <a:extLst>
              <a:ext uri="{FF2B5EF4-FFF2-40B4-BE49-F238E27FC236}">
                <a16:creationId xmlns:a16="http://schemas.microsoft.com/office/drawing/2014/main" id="{8EE18651-8B88-4C22-A25E-98273B589327}"/>
              </a:ext>
            </a:extLst>
          </p:cNvPr>
          <p:cNvSpPr/>
          <p:nvPr/>
        </p:nvSpPr>
        <p:spPr>
          <a:xfrm>
            <a:off x="15513347" y="30685245"/>
            <a:ext cx="13712612" cy="1547698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높은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linearity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와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ADC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성능으로 정확한 연산 및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sensing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가능</a:t>
            </a:r>
            <a:endParaRPr lang="en-US" altLang="ko-KR" sz="3700" kern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기존 구조들 대비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DAC &amp; ADC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area &amp; energy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소모 감소</a:t>
            </a:r>
            <a:endParaRPr lang="en-US" altLang="ko-KR" sz="37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2" name="모서리가 둥근 직사각형 19">
            <a:extLst>
              <a:ext uri="{FF2B5EF4-FFF2-40B4-BE49-F238E27FC236}">
                <a16:creationId xmlns:a16="http://schemas.microsoft.com/office/drawing/2014/main" id="{6BBA9723-798C-9B88-ECB3-29E9F8C3020C}"/>
              </a:ext>
            </a:extLst>
          </p:cNvPr>
          <p:cNvSpPr/>
          <p:nvPr/>
        </p:nvSpPr>
        <p:spPr>
          <a:xfrm>
            <a:off x="15513346" y="39164156"/>
            <a:ext cx="14151027" cy="1547698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기존 구조들 대비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area &amp; energy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측면에서 가장 우수함</a:t>
            </a:r>
            <a:endParaRPr lang="en-US" altLang="ko-KR" sz="37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11" name="그림 310">
            <a:extLst>
              <a:ext uri="{FF2B5EF4-FFF2-40B4-BE49-F238E27FC236}">
                <a16:creationId xmlns:a16="http://schemas.microsoft.com/office/drawing/2014/main" id="{A31A7C09-8EB2-E421-A23E-6DD9124DB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54" y="16126133"/>
            <a:ext cx="12614555" cy="4226526"/>
          </a:xfrm>
          <a:prstGeom prst="rect">
            <a:avLst/>
          </a:prstGeom>
        </p:spPr>
      </p:pic>
      <p:sp>
        <p:nvSpPr>
          <p:cNvPr id="315" name="사각형: 둥근 모서리 314">
            <a:extLst>
              <a:ext uri="{FF2B5EF4-FFF2-40B4-BE49-F238E27FC236}">
                <a16:creationId xmlns:a16="http://schemas.microsoft.com/office/drawing/2014/main" id="{283B68D2-39C5-B3AA-5B5E-5A6DC8B53AFF}"/>
              </a:ext>
            </a:extLst>
          </p:cNvPr>
          <p:cNvSpPr/>
          <p:nvPr/>
        </p:nvSpPr>
        <p:spPr>
          <a:xfrm>
            <a:off x="15722701" y="8799559"/>
            <a:ext cx="13732315" cy="5637027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" name="모서리가 둥근 직사각형 19">
            <a:extLst>
              <a:ext uri="{FF2B5EF4-FFF2-40B4-BE49-F238E27FC236}">
                <a16:creationId xmlns:a16="http://schemas.microsoft.com/office/drawing/2014/main" id="{DAD93632-24ED-07F1-0933-5511EA6267D4}"/>
              </a:ext>
            </a:extLst>
          </p:cNvPr>
          <p:cNvSpPr/>
          <p:nvPr/>
        </p:nvSpPr>
        <p:spPr>
          <a:xfrm>
            <a:off x="23683400" y="15360877"/>
            <a:ext cx="5829365" cy="2897912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R="0" lvl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4000" b="1" i="1" kern="0">
                <a:ln w="28575">
                  <a:noFill/>
                  <a:prstDash val="dash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Refresh</a:t>
            </a:r>
            <a:r>
              <a:rPr lang="ko-KR" altLang="en-US" sz="4000" b="1" i="1" kern="0">
                <a:ln w="28575">
                  <a:noFill/>
                  <a:prstDash val="dash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로 인한 </a:t>
            </a:r>
            <a:endParaRPr lang="en-US" altLang="ko-KR" sz="4000" b="1" i="1" kern="0">
              <a:ln w="28575">
                <a:noFill/>
                <a:prstDash val="dash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000" b="1" i="1" kern="0">
                <a:ln w="28575">
                  <a:noFill/>
                  <a:prstDash val="dash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성능 저하를 제거한 </a:t>
            </a:r>
            <a:endParaRPr lang="en-US" altLang="ko-KR" sz="4000" b="1" i="1" kern="0">
              <a:ln w="28575">
                <a:noFill/>
                <a:prstDash val="dash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algn="ctr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4000" b="1" i="1" kern="0">
                <a:ln w="28575">
                  <a:noFill/>
                  <a:prstDash val="dash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Dual-Port eDRAM CIM (DPe-CIM)</a:t>
            </a:r>
            <a:r>
              <a:rPr lang="ko-KR" altLang="en-US" sz="4000" b="1" i="1" kern="0">
                <a:ln w="28575">
                  <a:noFill/>
                  <a:prstDash val="dash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제안</a:t>
            </a:r>
            <a:endParaRPr lang="en-US" altLang="ko-KR" sz="4000" b="1" i="1" kern="0" dirty="0">
              <a:ln w="28575">
                <a:noFill/>
                <a:prstDash val="dash"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21" name="사각형: 둥근 모서리 320">
            <a:extLst>
              <a:ext uri="{FF2B5EF4-FFF2-40B4-BE49-F238E27FC236}">
                <a16:creationId xmlns:a16="http://schemas.microsoft.com/office/drawing/2014/main" id="{0BB177F6-FD22-4D58-969D-3ECBCF78F903}"/>
              </a:ext>
            </a:extLst>
          </p:cNvPr>
          <p:cNvSpPr/>
          <p:nvPr/>
        </p:nvSpPr>
        <p:spPr>
          <a:xfrm>
            <a:off x="15722702" y="13668758"/>
            <a:ext cx="7642340" cy="5026031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사각형: 둥근 모서리 321">
            <a:extLst>
              <a:ext uri="{FF2B5EF4-FFF2-40B4-BE49-F238E27FC236}">
                <a16:creationId xmlns:a16="http://schemas.microsoft.com/office/drawing/2014/main" id="{CAED8376-96AA-AF05-2C47-4E5D468C0C67}"/>
              </a:ext>
            </a:extLst>
          </p:cNvPr>
          <p:cNvSpPr/>
          <p:nvPr/>
        </p:nvSpPr>
        <p:spPr>
          <a:xfrm>
            <a:off x="15751629" y="12083637"/>
            <a:ext cx="7569200" cy="5026031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3" name="사각형: 둥근 모서리 322">
            <a:extLst>
              <a:ext uri="{FF2B5EF4-FFF2-40B4-BE49-F238E27FC236}">
                <a16:creationId xmlns:a16="http://schemas.microsoft.com/office/drawing/2014/main" id="{A2183EDB-84C2-1F1D-B90F-3F23F6E7656C}"/>
              </a:ext>
            </a:extLst>
          </p:cNvPr>
          <p:cNvSpPr/>
          <p:nvPr/>
        </p:nvSpPr>
        <p:spPr>
          <a:xfrm>
            <a:off x="19109871" y="13506196"/>
            <a:ext cx="10027557" cy="903697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6" name="그림 315">
            <a:extLst>
              <a:ext uri="{FF2B5EF4-FFF2-40B4-BE49-F238E27FC236}">
                <a16:creationId xmlns:a16="http://schemas.microsoft.com/office/drawing/2014/main" id="{86818F0D-CC8E-42DF-5CA8-4CEA4933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594" y="8950074"/>
            <a:ext cx="13316365" cy="5365774"/>
          </a:xfrm>
          <a:prstGeom prst="rect">
            <a:avLst/>
          </a:prstGeom>
        </p:spPr>
      </p:pic>
      <p:pic>
        <p:nvPicPr>
          <p:cNvPr id="324" name="그림 323">
            <a:extLst>
              <a:ext uri="{FF2B5EF4-FFF2-40B4-BE49-F238E27FC236}">
                <a16:creationId xmlns:a16="http://schemas.microsoft.com/office/drawing/2014/main" id="{B2A02970-80BA-4D91-A72E-644B2C816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1628" y="14489072"/>
            <a:ext cx="7403023" cy="4061433"/>
          </a:xfrm>
          <a:prstGeom prst="rect">
            <a:avLst/>
          </a:prstGeom>
        </p:spPr>
      </p:pic>
      <p:pic>
        <p:nvPicPr>
          <p:cNvPr id="328" name="그림 327">
            <a:extLst>
              <a:ext uri="{FF2B5EF4-FFF2-40B4-BE49-F238E27FC236}">
                <a16:creationId xmlns:a16="http://schemas.microsoft.com/office/drawing/2014/main" id="{128D299F-B961-6852-F501-C6C2AE75B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95" y="22927517"/>
            <a:ext cx="12971709" cy="3911998"/>
          </a:xfrm>
          <a:prstGeom prst="rect">
            <a:avLst/>
          </a:prstGeom>
        </p:spPr>
      </p:pic>
      <p:pic>
        <p:nvPicPr>
          <p:cNvPr id="329" name="그림 328">
            <a:extLst>
              <a:ext uri="{FF2B5EF4-FFF2-40B4-BE49-F238E27FC236}">
                <a16:creationId xmlns:a16="http://schemas.microsoft.com/office/drawing/2014/main" id="{49E20145-AFB5-52C2-1DA3-275C358CC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254" y="26987980"/>
            <a:ext cx="12971708" cy="10263989"/>
          </a:xfrm>
          <a:prstGeom prst="rect">
            <a:avLst/>
          </a:prstGeom>
        </p:spPr>
      </p:pic>
      <p:sp>
        <p:nvSpPr>
          <p:cNvPr id="331" name="모서리가 둥근 직사각형 19">
            <a:extLst>
              <a:ext uri="{FF2B5EF4-FFF2-40B4-BE49-F238E27FC236}">
                <a16:creationId xmlns:a16="http://schemas.microsoft.com/office/drawing/2014/main" id="{F15E3954-48CE-2AD5-92B1-92B145D4CBD5}"/>
              </a:ext>
            </a:extLst>
          </p:cNvPr>
          <p:cNvSpPr/>
          <p:nvPr/>
        </p:nvSpPr>
        <p:spPr>
          <a:xfrm>
            <a:off x="767576" y="37712704"/>
            <a:ext cx="13912365" cy="2840210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BLe-DAC : bit line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intrinsic capacitance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reuse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하여 동작</a:t>
            </a:r>
            <a:endParaRPr lang="en-US" altLang="ko-KR" sz="37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ABPA-ADC : accumulate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line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intrinsic capacitance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와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passive amplifier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사용하여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ADC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개수와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precision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을 줄임</a:t>
            </a:r>
            <a:endParaRPr lang="en-US" altLang="ko-KR" sz="3700" kern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Data conversion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에 필요한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area &amp; energy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소모 감소</a:t>
            </a:r>
            <a:endParaRPr lang="en-US" altLang="ko-KR" sz="37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33" name="사각형: 둥근 모서리 332">
            <a:extLst>
              <a:ext uri="{FF2B5EF4-FFF2-40B4-BE49-F238E27FC236}">
                <a16:creationId xmlns:a16="http://schemas.microsoft.com/office/drawing/2014/main" id="{ECFF3DFC-3596-1426-EF61-7B52D8BE73B1}"/>
              </a:ext>
            </a:extLst>
          </p:cNvPr>
          <p:cNvSpPr/>
          <p:nvPr/>
        </p:nvSpPr>
        <p:spPr>
          <a:xfrm>
            <a:off x="15588003" y="22771596"/>
            <a:ext cx="13732315" cy="7882302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5" name="사각형: 둥근 모서리 334">
            <a:extLst>
              <a:ext uri="{FF2B5EF4-FFF2-40B4-BE49-F238E27FC236}">
                <a16:creationId xmlns:a16="http://schemas.microsoft.com/office/drawing/2014/main" id="{79654A81-F755-E68C-E523-315A1A85BC1E}"/>
              </a:ext>
            </a:extLst>
          </p:cNvPr>
          <p:cNvSpPr/>
          <p:nvPr/>
        </p:nvSpPr>
        <p:spPr>
          <a:xfrm>
            <a:off x="15588003" y="32515629"/>
            <a:ext cx="13732315" cy="6782941"/>
          </a:xfrm>
          <a:prstGeom prst="roundRect">
            <a:avLst>
              <a:gd name="adj" fmla="val 6942"/>
            </a:avLst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6" name="그림 335">
            <a:extLst>
              <a:ext uri="{FF2B5EF4-FFF2-40B4-BE49-F238E27FC236}">
                <a16:creationId xmlns:a16="http://schemas.microsoft.com/office/drawing/2014/main" id="{539AA60E-704F-0FF1-25D9-17CAAADFE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2170" y="32814236"/>
            <a:ext cx="13033830" cy="6318573"/>
          </a:xfrm>
          <a:prstGeom prst="rect">
            <a:avLst/>
          </a:prstGeom>
        </p:spPr>
      </p:pic>
      <p:pic>
        <p:nvPicPr>
          <p:cNvPr id="337" name="그림 336">
            <a:extLst>
              <a:ext uri="{FF2B5EF4-FFF2-40B4-BE49-F238E27FC236}">
                <a16:creationId xmlns:a16="http://schemas.microsoft.com/office/drawing/2014/main" id="{9785BD8E-BA9B-591D-C0A4-16A63A31A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0632" y="23186117"/>
            <a:ext cx="12590694" cy="7336486"/>
          </a:xfrm>
          <a:prstGeom prst="rect">
            <a:avLst/>
          </a:prstGeom>
        </p:spPr>
      </p:pic>
      <p:sp>
        <p:nvSpPr>
          <p:cNvPr id="338" name="화살표: 아래쪽 337">
            <a:extLst>
              <a:ext uri="{FF2B5EF4-FFF2-40B4-BE49-F238E27FC236}">
                <a16:creationId xmlns:a16="http://schemas.microsoft.com/office/drawing/2014/main" id="{3941EC24-01C6-8AE0-CE65-5A888BF9B548}"/>
              </a:ext>
            </a:extLst>
          </p:cNvPr>
          <p:cNvSpPr/>
          <p:nvPr/>
        </p:nvSpPr>
        <p:spPr>
          <a:xfrm>
            <a:off x="26160660" y="14236731"/>
            <a:ext cx="809317" cy="1227417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9" name="모서리가 둥근 직사각형 19">
            <a:extLst>
              <a:ext uri="{FF2B5EF4-FFF2-40B4-BE49-F238E27FC236}">
                <a16:creationId xmlns:a16="http://schemas.microsoft.com/office/drawing/2014/main" id="{2470F708-D105-E7BD-AAFF-4CEE86932281}"/>
              </a:ext>
            </a:extLst>
          </p:cNvPr>
          <p:cNvSpPr/>
          <p:nvPr/>
        </p:nvSpPr>
        <p:spPr>
          <a:xfrm>
            <a:off x="15491783" y="18569025"/>
            <a:ext cx="14521291" cy="2840210"/>
          </a:xfrm>
          <a:prstGeom prst="roundRect">
            <a:avLst>
              <a:gd name="adj" fmla="val 6284"/>
            </a:avLst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Read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↔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MAC port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분리하여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refresh ↔ MAC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동시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동작 가능</a:t>
            </a:r>
            <a:endParaRPr lang="en-US" altLang="ko-KR" sz="3700" kern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685800" marR="0" lvl="0" indent="-68580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Dual-port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임에도 기존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eDRAM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대비 작은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bit cell size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를 가짐</a:t>
            </a:r>
            <a:endParaRPr lang="en-US" altLang="ko-KR" sz="3700" kern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R="0" lvl="0" defTabSz="350773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 Refresh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동작시에 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MAC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연산에 영향</a:t>
            </a:r>
            <a:r>
              <a:rPr lang="en-US" altLang="ko-KR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X  35% throughput </a:t>
            </a:r>
            <a:r>
              <a:rPr lang="ko-KR" altLang="en-US" sz="3700" kern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향상</a:t>
            </a:r>
            <a:endParaRPr lang="en-US" altLang="ko-KR" sz="3700" kern="0" dirty="0">
              <a:ln w="28575">
                <a:noFill/>
                <a:prstDash val="dash"/>
              </a:ln>
              <a:solidFill>
                <a:prstClr val="black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8" name="그림 7" descr="패턴, 사각형, 예술, 대칭이(가) 표시된 사진&#10;&#10;자동 생성된 설명">
            <a:extLst>
              <a:ext uri="{FF2B5EF4-FFF2-40B4-BE49-F238E27FC236}">
                <a16:creationId xmlns:a16="http://schemas.microsoft.com/office/drawing/2014/main" id="{A2681E4F-05B6-0146-3E15-615B81025A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933" y="139682"/>
            <a:ext cx="3082826" cy="30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292</Words>
  <Application>Microsoft Office PowerPoint</Application>
  <PresentationFormat>사용자 지정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김도한</cp:lastModifiedBy>
  <cp:revision>53</cp:revision>
  <dcterms:created xsi:type="dcterms:W3CDTF">2018-03-08T06:02:33Z</dcterms:created>
  <dcterms:modified xsi:type="dcterms:W3CDTF">2024-06-24T12:03:51Z</dcterms:modified>
</cp:coreProperties>
</file>